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7" r:id="rId8"/>
    <p:sldId id="258" r:id="rId9"/>
    <p:sldId id="259" r:id="rId10"/>
    <p:sldId id="261" r:id="rId11"/>
    <p:sldId id="262" r:id="rId12"/>
    <p:sldId id="263" r:id="rId13"/>
    <p:sldId id="264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14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8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3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614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557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289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2733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260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48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40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91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55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23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2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194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981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830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30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931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150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107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77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9686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40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946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2586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239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83002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6960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040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1337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5035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0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808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5639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7498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42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47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82246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3034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501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704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9860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3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932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3522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384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809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278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8529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94102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08323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803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5563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1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1909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80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698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7890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674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5625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471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1321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3A5237-EF31-42CE-8937-F8B4EC9BFBF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83857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FF97D4-AEEA-45BA-AB80-E6EACE2B2D1F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585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47C061-26DD-4DCE-BA5D-0CBC56EE76A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9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95678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20DF63-0952-4D52-8DA6-382721192B1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7386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42D7E8-EFD4-45DB-9525-2F18E074DAC8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835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B8C9F4-8037-4714-81B7-B07B207E790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601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1F63CD-7D6F-4D1F-BBFE-572AA081803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217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65703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0268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48632B-E96A-4C69-BFCD-F792209C2A8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929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D5EE8E-4FAB-4D7C-A2E3-0BB81A85EFF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3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ACB189-03A2-4867-8A67-C3C5B8E900C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8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6D4E8B-03A2-4E62-94DA-6331D36DA8F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5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20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27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61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83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78B33E-4F42-4DB6-9FB9-3DC4EC62DB95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26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 noChangeArrowheads="1"/>
          </p:cNvSpPr>
          <p:nvPr>
            <p:ph type="ctrTitle"/>
          </p:nvPr>
        </p:nvSpPr>
        <p:spPr>
          <a:xfrm>
            <a:off x="1600200" y="195943"/>
            <a:ext cx="8991600" cy="6466114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  <a:b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 </a:t>
            </a:r>
            <a:r>
              <a:rPr lang="vi-VN" altLang="en-US" sz="11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alt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96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96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9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11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12192000" cy="6934199"/>
          </a:xfrm>
          <a:blipFill dpi="0" rotWithShape="1">
            <a:blip r:embed="rId2">
              <a:alphaModFix amt="27000"/>
            </a:blip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122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 bwMode="auto">
          <a:xfrm>
            <a:off x="2608217" y="494211"/>
            <a:ext cx="6781800" cy="2895600"/>
          </a:xfrm>
          <a:prstGeom prst="ellipse">
            <a:avLst/>
          </a:prstGeom>
          <a:solidFill>
            <a:schemeClr val="accent1"/>
          </a:solidFill>
          <a:ln w="209550" cap="flat" cmpd="thinThick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4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4000" dirty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smtClean="0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en-US" sz="4000" dirty="0">
              <a:solidFill>
                <a:srgbClr val="33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2697" y="3953692"/>
            <a:ext cx="11639006" cy="2057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1, 2, </a:t>
            </a:r>
            <a:r>
              <a:rPr lang="en-US" altLang="en-US" sz="4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3,4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tr. </a:t>
            </a:r>
            <a:r>
              <a:rPr lang="en-US" altLang="en-US" sz="4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102 </a:t>
            </a:r>
            <a:r>
              <a:rPr lang="en-US" altLang="en-US" sz="4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107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15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0" y="266771"/>
            <a:ext cx="1219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I. </a:t>
            </a:r>
            <a:r>
              <a:rPr lang="en-US" alt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40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thoại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506336"/>
            <a:ext cx="12192000" cy="275171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200" b="1" dirty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solidFill>
                  <a:srgbClr val="090C8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4000" u="sng" dirty="0" err="1">
                <a:solidFill>
                  <a:srgbClr val="090C81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4000" u="sng" dirty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090C81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4000" dirty="0">
                <a:solidFill>
                  <a:srgbClr val="090C8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4000" dirty="0" err="1">
                <a:solidFill>
                  <a:srgbClr val="090C81"/>
                </a:solidFill>
                <a:latin typeface="Times New Roman" panose="02020603050405020304" pitchFamily="18" charset="0"/>
              </a:rPr>
              <a:t>SGK</a:t>
            </a:r>
            <a:r>
              <a:rPr lang="en-US" altLang="en-US" sz="4000" dirty="0">
                <a:solidFill>
                  <a:srgbClr val="090C81"/>
                </a:solidFill>
                <a:latin typeface="Times New Roman" panose="02020603050405020304" pitchFamily="18" charset="0"/>
              </a:rPr>
              <a:t> tr. 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102</a:t>
            </a:r>
            <a:endParaRPr lang="en-US" altLang="en-US" sz="4000" dirty="0">
              <a:solidFill>
                <a:srgbClr val="090C81"/>
              </a:solidFill>
              <a:latin typeface="Times New Roman" panose="02020603050405020304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dirty="0">
                <a:solidFill>
                  <a:srgbClr val="837D07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miêu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cuộc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trò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chuyện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giữa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bé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dẫn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ở tr. 92 – 93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837D07"/>
                </a:solidFill>
                <a:latin typeface="Times New Roman" panose="02020603050405020304" pitchFamily="18" charset="0"/>
              </a:rPr>
              <a:t>thoại</a:t>
            </a:r>
            <a:r>
              <a:rPr lang="en-US" altLang="en-US" sz="4000" dirty="0" smtClean="0">
                <a:solidFill>
                  <a:srgbClr val="837D07"/>
                </a:solidFill>
                <a:latin typeface="Times New Roman" panose="02020603050405020304" pitchFamily="18" charset="0"/>
              </a:rPr>
              <a:t>)</a:t>
            </a:r>
            <a:endParaRPr lang="en-US" altLang="en-US" sz="4000" dirty="0">
              <a:solidFill>
                <a:srgbClr val="837D07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613524"/>
            <a:ext cx="12192000" cy="905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dirty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Đọc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thoại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000" dirty="0" smtClean="0">
                <a:solidFill>
                  <a:srgbClr val="DAEDEF">
                    <a:lumMod val="10000"/>
                  </a:srgbClr>
                </a:solidFill>
                <a:latin typeface="Times New Roman" panose="02020603050405020304" pitchFamily="18" charset="0"/>
              </a:rPr>
              <a:t>:</a:t>
            </a:r>
            <a:endParaRPr lang="en-US" altLang="en-US" sz="4000" dirty="0">
              <a:solidFill>
                <a:srgbClr val="DAEDEF">
                  <a:lumMod val="10000"/>
                </a:srgbClr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7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/>
      <p:bldP spid="3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" t="5289" r="2499" b="5119"/>
          <a:stretch>
            <a:fillRect/>
          </a:stretch>
        </p:blipFill>
        <p:spPr bwMode="auto">
          <a:xfrm>
            <a:off x="-1" y="20411"/>
            <a:ext cx="12192001" cy="6837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9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09708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4000" dirty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cuộc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hội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thoại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090C81"/>
                </a:solidFill>
                <a:latin typeface="Times New Roman" panose="02020603050405020304" pitchFamily="18" charset="0"/>
              </a:rPr>
              <a:t>lượt</a:t>
            </a:r>
            <a:r>
              <a:rPr lang="en-US" altLang="en-US" sz="4000" dirty="0" smtClean="0">
                <a:solidFill>
                  <a:srgbClr val="090C81"/>
                </a:solidFill>
                <a:latin typeface="Times New Roman" panose="02020603050405020304" pitchFamily="18" charset="0"/>
              </a:rPr>
              <a:t>?</a:t>
            </a:r>
            <a:endParaRPr lang="en-US" altLang="en-US" sz="3600" dirty="0">
              <a:solidFill>
                <a:srgbClr val="090C8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Picture 2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94" y="2557198"/>
            <a:ext cx="1171627" cy="68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261" y="3435698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gười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hú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+ 2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819401" y="3112533"/>
            <a:ext cx="17248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261" y="207102"/>
            <a:ext cx="12178739" cy="707886"/>
          </a:xfrm>
          <a:prstGeom prst="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  <a:gs pos="48000">
                <a:schemeClr val="bg2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dirty="0">
                <a:solidFill>
                  <a:srgbClr val="FFFF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Bắt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đầu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4000" u="sng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u="sng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40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  <a:endParaRPr lang="en-US" altLang="en-US" sz="40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77787" y="2513796"/>
            <a:ext cx="18832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0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783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40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2:</a:t>
            </a:r>
            <a:r>
              <a:rPr lang="en-US" altLang="en-US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lẽ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nhưng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?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Sự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im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lặng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thể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thái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đối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?</a:t>
            </a:r>
            <a:endParaRPr lang="en-US" altLang="en-US" sz="4000" dirty="0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903779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nuốt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defRPr/>
            </a:pP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lặng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đã</a:t>
            </a:r>
            <a:r>
              <a:rPr lang="vi-VN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ộc </a:t>
            </a: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 </a:t>
            </a:r>
            <a:r>
              <a:rPr lang="vi-VN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 độ bất bình </a:t>
            </a: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lời nói cay độc của người cô.</a:t>
            </a:r>
            <a:endParaRPr lang="vi-VN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04" y="2250177"/>
            <a:ext cx="1092730" cy="535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/>
          <p:nvPr/>
        </p:nvSpPr>
        <p:spPr>
          <a:xfrm>
            <a:off x="1711234" y="2136864"/>
            <a:ext cx="23230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sz="40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7566"/>
            <a:ext cx="1219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3:</a:t>
            </a: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Vì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sao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cắt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cô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bà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điều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Hồng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không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dirty="0" err="1" smtClean="0">
                <a:solidFill>
                  <a:srgbClr val="333399"/>
                </a:solidFill>
                <a:latin typeface="Times New Roman" panose="02020603050405020304" pitchFamily="18" charset="0"/>
              </a:rPr>
              <a:t>nghe</a:t>
            </a:r>
            <a:r>
              <a:rPr lang="en-US" altLang="en-US" sz="4000" dirty="0" smtClean="0">
                <a:solidFill>
                  <a:srgbClr val="333399"/>
                </a:solidFill>
                <a:latin typeface="Times New Roman" panose="02020603050405020304" pitchFamily="18" charset="0"/>
              </a:rPr>
              <a:t>?</a:t>
            </a:r>
            <a:endParaRPr lang="en-US" altLang="en-US" sz="4000" dirty="0">
              <a:solidFill>
                <a:srgbClr val="33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85929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 Hồng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không cắt lời của người cô khi bà đang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Hồng xác định được vai xã hội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 mình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giữ lễ phép, lịch sự.</a:t>
            </a:r>
            <a:endParaRPr lang="vi-V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44" y="1920280"/>
            <a:ext cx="1070308" cy="625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110939" y="1754781"/>
            <a:ext cx="2095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Trả</a:t>
            </a:r>
            <a:r>
              <a:rPr lang="en-US" altLang="en-US" sz="4000" b="1" i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i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40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2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796210" y="3506906"/>
            <a:ext cx="2161761" cy="5800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altLang="en-US" sz="3200" b="1" i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" y="2563114"/>
            <a:ext cx="12191999" cy="2123658"/>
          </a:xfrm>
          <a:prstGeom prst="rect">
            <a:avLst/>
          </a:prstGeom>
          <a:gradFill>
            <a:gsLst>
              <a:gs pos="0">
                <a:srgbClr val="79F37C"/>
              </a:gs>
              <a:gs pos="50000">
                <a:schemeClr val="bg1"/>
              </a:gs>
              <a:gs pos="100000">
                <a:srgbClr val="79F37C"/>
              </a:gs>
            </a:gsLst>
            <a:lin ang="5400000" scaled="1"/>
          </a:gra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Clr>
                <a:schemeClr val="accent1"/>
              </a:buClr>
              <a:defRPr/>
            </a:pPr>
            <a:r>
              <a:rPr lang="en-US" altLang="en-US" sz="4400" i="1" dirty="0" smtClean="0">
                <a:solidFill>
                  <a:srgbClr val="17059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hội thoại, ai cũng được nói. Mỗi lần </a:t>
            </a:r>
            <a:r>
              <a:rPr lang="vi-VN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vi-VN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tham gia hội thoại nói được gọi là một lượt lời</a:t>
            </a:r>
            <a:r>
              <a:rPr lang="vi-VN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4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73864"/>
            <a:ext cx="12191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hiểu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rút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8014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796210" y="3506906"/>
            <a:ext cx="2161761" cy="5800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1" u="none" strike="noStrike" kern="1200" cap="none" spc="0" normalizeH="0" baseline="0" noProof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" y="1673295"/>
            <a:ext cx="12191999" cy="2123658"/>
          </a:xfrm>
          <a:prstGeom prst="rect">
            <a:avLst/>
          </a:prstGeom>
          <a:gradFill>
            <a:gsLst>
              <a:gs pos="0">
                <a:srgbClr val="79F37C"/>
              </a:gs>
              <a:gs pos="50000">
                <a:schemeClr val="bg1"/>
              </a:gs>
              <a:gs pos="100000">
                <a:srgbClr val="79F37C"/>
              </a:gs>
            </a:gsLst>
            <a:lin ang="5400000" scaled="1"/>
          </a:gra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Tx/>
              <a:buFontTx/>
              <a:buNone/>
              <a:tabLst/>
              <a:defRPr/>
            </a:pPr>
            <a:r>
              <a:rPr lang="en-US" altLang="en-US" sz="4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vi-VN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Để </a:t>
            </a:r>
            <a:r>
              <a:rPr kumimoji="0" lang="vi-VN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giữ lịch sự, cần tôn trọng lượt lời của người khác, tránh nói </a:t>
            </a:r>
            <a:r>
              <a:rPr kumimoji="0" lang="vi-VN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tranh</a:t>
            </a:r>
            <a:r>
              <a:rPr kumimoji="0" lang="en-US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lượt</a:t>
            </a:r>
            <a:r>
              <a:rPr kumimoji="0" lang="en-US" altLang="en-US" sz="44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lời</a:t>
            </a:r>
            <a:r>
              <a:rPr kumimoji="0" lang="vi-VN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vi-VN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cắt lời hoặc chêm vào lời người khác</a:t>
            </a:r>
            <a:r>
              <a:rPr kumimoji="0" lang="vi-VN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vi-VN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6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796210" y="3506906"/>
            <a:ext cx="2161761" cy="5800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1" i="1" u="none" strike="noStrike" kern="1200" cap="none" spc="0" normalizeH="0" baseline="0" noProof="0">
              <a:ln>
                <a:noFill/>
              </a:ln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" y="1982450"/>
            <a:ext cx="12191999" cy="1446550"/>
          </a:xfrm>
          <a:prstGeom prst="rect">
            <a:avLst/>
          </a:prstGeom>
          <a:gradFill>
            <a:gsLst>
              <a:gs pos="0">
                <a:srgbClr val="79F37C"/>
              </a:gs>
              <a:gs pos="50000">
                <a:schemeClr val="bg1"/>
              </a:gs>
              <a:gs pos="100000">
                <a:srgbClr val="79F37C"/>
              </a:gs>
            </a:gsLst>
            <a:lin ang="5400000" scaled="1"/>
          </a:gra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BE0E3"/>
              </a:buClr>
              <a:buSzTx/>
              <a:buFontTx/>
              <a:buNone/>
              <a:tabLst/>
              <a:defRPr/>
            </a:pPr>
            <a:r>
              <a:rPr kumimoji="0" lang="en-US" altLang="en-US" sz="4400" b="1" i="1" u="none" strike="noStrike" kern="1200" cap="none" spc="0" normalizeH="0" noProof="0" dirty="0" smtClean="0">
                <a:ln>
                  <a:noFill/>
                </a:ln>
                <a:solidFill>
                  <a:srgbClr val="000000">
                    <a:lumMod val="1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Nhiều </a:t>
            </a:r>
            <a:r>
              <a:rPr kumimoji="0" lang="vi-VN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khi, im lặng</a:t>
            </a:r>
            <a:r>
              <a:rPr kumimoji="0" lang="en-US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altLang="en-US" sz="4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đến lượt lời của mình cũng là một cách biểu thị thái độ. </a:t>
            </a:r>
            <a:endParaRPr kumimoji="0" lang="en-US" altLang="en-US" sz="4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05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434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Tiếng Việt lớp 8: HỘI THOẠI (Tiếp theo)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Tiếng Việt lớp 8: HỘI THOẠI (Tiếp theo)</dc:title>
  <dc:creator>HP</dc:creator>
  <cp:lastModifiedBy>HP</cp:lastModifiedBy>
  <cp:revision>12</cp:revision>
  <dcterms:created xsi:type="dcterms:W3CDTF">2022-07-16T09:23:48Z</dcterms:created>
  <dcterms:modified xsi:type="dcterms:W3CDTF">2022-07-16T10:55:51Z</dcterms:modified>
</cp:coreProperties>
</file>