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sldIdLst>
    <p:sldId id="257" r:id="rId8"/>
    <p:sldId id="258" r:id="rId9"/>
    <p:sldId id="259" r:id="rId10"/>
    <p:sldId id="261" r:id="rId11"/>
    <p:sldId id="262" r:id="rId12"/>
    <p:sldId id="263" r:id="rId13"/>
    <p:sldId id="264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43A5237-EF31-42CE-8937-F8B4EC9BFBF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14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148632B-E96A-4C69-BFCD-F792209C2A8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782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ED5EE8E-4FAB-4D7C-A2E3-0BB81A85EFF0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730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43A5237-EF31-42CE-8937-F8B4EC9BFBF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614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6FF97D4-AEEA-45BA-AB80-E6EACE2B2D1F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557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347C061-26DD-4DCE-BA5D-0CBC56EE76AE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289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E20DF63-0952-4D52-8DA6-382721192B1E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2733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B42D7E8-EFD4-45DB-9525-2F18E074DAC8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2609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AB8C9F4-8037-4714-81B7-B07B207E790A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8487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61F63CD-7D6F-4D1F-BBFE-572AA081803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3400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ACB189-03A2-4867-8A67-C3C5B8E900C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914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6FF97D4-AEEA-45BA-AB80-E6EACE2B2D1F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055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76D4E8B-03A2-4E62-94DA-6331D36DA8F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223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148632B-E96A-4C69-BFCD-F792209C2A8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8296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ED5EE8E-4FAB-4D7C-A2E3-0BB81A85EFF0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1942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43A5237-EF31-42CE-8937-F8B4EC9BFBF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981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6FF97D4-AEEA-45BA-AB80-E6EACE2B2D1F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8300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347C061-26DD-4DCE-BA5D-0CBC56EE76AE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9308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E20DF63-0952-4D52-8DA6-382721192B1E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0931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B42D7E8-EFD4-45DB-9525-2F18E074DAC8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1507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AB8C9F4-8037-4714-81B7-B07B207E790A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1072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61F63CD-7D6F-4D1F-BBFE-572AA081803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777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347C061-26DD-4DCE-BA5D-0CBC56EE76AE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9686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ACB189-03A2-4867-8A67-C3C5B8E900C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40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76D4E8B-03A2-4E62-94DA-6331D36DA8F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89467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148632B-E96A-4C69-BFCD-F792209C2A8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2586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ED5EE8E-4FAB-4D7C-A2E3-0BB81A85EFF0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7239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43A5237-EF31-42CE-8937-F8B4EC9BFBF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8300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6FF97D4-AEEA-45BA-AB80-E6EACE2B2D1F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69600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347C061-26DD-4DCE-BA5D-0CBC56EE76AE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50404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E20DF63-0952-4D52-8DA6-382721192B1E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1337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B42D7E8-EFD4-45DB-9525-2F18E074DAC8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5035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AB8C9F4-8037-4714-81B7-B07B207E790A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09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E20DF63-0952-4D52-8DA6-382721192B1E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78086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61F63CD-7D6F-4D1F-BBFE-572AA081803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5639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ACB189-03A2-4867-8A67-C3C5B8E900C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7498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76D4E8B-03A2-4E62-94DA-6331D36DA8F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9428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148632B-E96A-4C69-BFCD-F792209C2A8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6647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ED5EE8E-4FAB-4D7C-A2E3-0BB81A85EFF0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8224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43A5237-EF31-42CE-8937-F8B4EC9BFBF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30347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6FF97D4-AEEA-45BA-AB80-E6EACE2B2D1F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65010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347C061-26DD-4DCE-BA5D-0CBC56EE76AE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47042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E20DF63-0952-4D52-8DA6-382721192B1E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39860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B42D7E8-EFD4-45DB-9525-2F18E074DAC8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338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B42D7E8-EFD4-45DB-9525-2F18E074DAC8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59326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AB8C9F4-8037-4714-81B7-B07B207E790A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35222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61F63CD-7D6F-4D1F-BBFE-572AA081803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93844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ACB189-03A2-4867-8A67-C3C5B8E900C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78099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76D4E8B-03A2-4E62-94DA-6331D36DA8F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2784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148632B-E96A-4C69-BFCD-F792209C2A8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85291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ED5EE8E-4FAB-4D7C-A2E3-0BB81A85EFF0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94102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43A5237-EF31-42CE-8937-F8B4EC9BFBF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08323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6FF97D4-AEEA-45BA-AB80-E6EACE2B2D1F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38035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347C061-26DD-4DCE-BA5D-0CBC56EE76AE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55638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E20DF63-0952-4D52-8DA6-382721192B1E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812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AB8C9F4-8037-4714-81B7-B07B207E790A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19094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B42D7E8-EFD4-45DB-9525-2F18E074DAC8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8803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AB8C9F4-8037-4714-81B7-B07B207E790A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6985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61F63CD-7D6F-4D1F-BBFE-572AA081803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78900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ACB189-03A2-4867-8A67-C3C5B8E900C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5674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76D4E8B-03A2-4E62-94DA-6331D36DA8F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75625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148632B-E96A-4C69-BFCD-F792209C2A8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04715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ED5EE8E-4FAB-4D7C-A2E3-0BB81A85EFF0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13215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43A5237-EF31-42CE-8937-F8B4EC9BFBF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83857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6FF97D4-AEEA-45BA-AB80-E6EACE2B2D1F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25856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347C061-26DD-4DCE-BA5D-0CBC56EE76AE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293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61F63CD-7D6F-4D1F-BBFE-572AA081803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95678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E20DF63-0952-4D52-8DA6-382721192B1E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37386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B42D7E8-EFD4-45DB-9525-2F18E074DAC8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88357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AB8C9F4-8037-4714-81B7-B07B207E790A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76018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61F63CD-7D6F-4D1F-BBFE-572AA081803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42177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ACB189-03A2-4867-8A67-C3C5B8E900C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65703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76D4E8B-03A2-4E62-94DA-6331D36DA8F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40268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148632B-E96A-4C69-BFCD-F792209C2A8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49296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ED5EE8E-4FAB-4D7C-A2E3-0BB81A85EFF0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935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9ACB189-03A2-4867-8A67-C3C5B8E900C2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786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76D4E8B-03A2-4E62-94DA-6331D36DA8F3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25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478B33E-4F42-4DB6-9FB9-3DC4EC62DB9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202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478B33E-4F42-4DB6-9FB9-3DC4EC62DB9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27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478B33E-4F42-4DB6-9FB9-3DC4EC62DB9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61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478B33E-4F42-4DB6-9FB9-3DC4EC62DB9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868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478B33E-4F42-4DB6-9FB9-3DC4EC62DB9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839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478B33E-4F42-4DB6-9FB9-3DC4EC62DB9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89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478B33E-4F42-4DB6-9FB9-3DC4EC62DB95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261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 noChangeArrowheads="1"/>
          </p:cNvSpPr>
          <p:nvPr>
            <p:ph type="ctrTitle"/>
          </p:nvPr>
        </p:nvSpPr>
        <p:spPr>
          <a:xfrm>
            <a:off x="1600200" y="195943"/>
            <a:ext cx="8991600" cy="6466114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8:</a:t>
            </a:r>
            <a:br>
              <a:rPr lang="en-US" alt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altLang="en-US" sz="11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HỘI </a:t>
            </a:r>
            <a:r>
              <a:rPr lang="vi-VN" altLang="en-US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altLang="en-US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9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9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9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96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en-US" sz="9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115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Subtit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12192000" cy="6934199"/>
          </a:xfrm>
          <a:blipFill dpi="0" rotWithShape="1">
            <a:blip r:embed="rId2">
              <a:alphaModFix amt="27000"/>
            </a:blip>
            <a:srcRect/>
            <a:stretch>
              <a:fillRect/>
            </a:stretch>
          </a:blipFill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1226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 bwMode="auto">
          <a:xfrm>
            <a:off x="2608217" y="494211"/>
            <a:ext cx="6781800" cy="2895600"/>
          </a:xfrm>
          <a:prstGeom prst="ellipse">
            <a:avLst/>
          </a:prstGeom>
          <a:solidFill>
            <a:schemeClr val="accent1"/>
          </a:solidFill>
          <a:ln w="209550" cap="flat" cmpd="thinThick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40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40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4000" dirty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dirty="0" smtClean="0">
                <a:solidFill>
                  <a:srgbClr val="33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102</a:t>
            </a:r>
            <a:endParaRPr lang="en-US" sz="4000" dirty="0">
              <a:solidFill>
                <a:srgbClr val="33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52697" y="3953692"/>
            <a:ext cx="11639006" cy="2057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altLang="en-US" sz="4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altLang="en-US" sz="4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1, 2, </a:t>
            </a:r>
            <a:r>
              <a:rPr lang="en-US" altLang="en-US" sz="4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3,4 </a:t>
            </a:r>
            <a:r>
              <a:rPr lang="en-US" altLang="en-US" sz="4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alt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tr. </a:t>
            </a:r>
            <a:r>
              <a:rPr lang="en-US" altLang="en-US" sz="4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102 </a:t>
            </a:r>
            <a:r>
              <a:rPr lang="en-US" altLang="en-US" sz="4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107</a:t>
            </a:r>
            <a:r>
              <a:rPr lang="en-US" alt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  <a:endParaRPr lang="en-US" altLang="en-US" sz="4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15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0" y="266771"/>
            <a:ext cx="12192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I. </a:t>
            </a:r>
            <a:r>
              <a:rPr lang="en-US" altLang="en-US" sz="40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Lượt</a:t>
            </a:r>
            <a:r>
              <a:rPr lang="en-US" altLang="en-US" sz="40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lời</a:t>
            </a:r>
            <a:r>
              <a:rPr lang="en-US" altLang="en-US" sz="40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4000" b="1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hội</a:t>
            </a:r>
            <a:r>
              <a:rPr lang="en-US" alt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thoại</a:t>
            </a:r>
            <a:r>
              <a:rPr lang="en-US" alt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506336"/>
            <a:ext cx="12192000" cy="275171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200" b="1" dirty="0">
                <a:solidFill>
                  <a:srgbClr val="090C8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>
                <a:solidFill>
                  <a:srgbClr val="090C81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4000" u="sng" dirty="0" err="1">
                <a:solidFill>
                  <a:srgbClr val="090C81"/>
                </a:solidFill>
                <a:latin typeface="Times New Roman" panose="02020603050405020304" pitchFamily="18" charset="0"/>
              </a:rPr>
              <a:t>Ví</a:t>
            </a:r>
            <a:r>
              <a:rPr lang="en-US" altLang="en-US" sz="4000" u="sng" dirty="0">
                <a:solidFill>
                  <a:srgbClr val="090C8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u="sng" dirty="0" err="1">
                <a:solidFill>
                  <a:srgbClr val="090C81"/>
                </a:solidFill>
                <a:latin typeface="Times New Roman" panose="02020603050405020304" pitchFamily="18" charset="0"/>
              </a:rPr>
              <a:t>dụ</a:t>
            </a:r>
            <a:r>
              <a:rPr lang="en-US" altLang="en-US" sz="4000" dirty="0">
                <a:solidFill>
                  <a:srgbClr val="090C81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4000" dirty="0" err="1">
                <a:solidFill>
                  <a:srgbClr val="090C81"/>
                </a:solidFill>
                <a:latin typeface="Times New Roman" panose="02020603050405020304" pitchFamily="18" charset="0"/>
              </a:rPr>
              <a:t>SGK</a:t>
            </a:r>
            <a:r>
              <a:rPr lang="en-US" altLang="en-US" sz="4000" dirty="0">
                <a:solidFill>
                  <a:srgbClr val="090C81"/>
                </a:solidFill>
                <a:latin typeface="Times New Roman" panose="02020603050405020304" pitchFamily="18" charset="0"/>
              </a:rPr>
              <a:t> tr. </a:t>
            </a:r>
            <a:r>
              <a:rPr lang="en-US" altLang="en-US" sz="4000" dirty="0" smtClean="0">
                <a:solidFill>
                  <a:srgbClr val="090C81"/>
                </a:solidFill>
                <a:latin typeface="Times New Roman" panose="02020603050405020304" pitchFamily="18" charset="0"/>
              </a:rPr>
              <a:t>102</a:t>
            </a:r>
            <a:endParaRPr lang="en-US" altLang="en-US" sz="4000" dirty="0">
              <a:solidFill>
                <a:srgbClr val="090C81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4000" dirty="0">
                <a:solidFill>
                  <a:srgbClr val="837D07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sz="4000" dirty="0" err="1" smtClean="0">
                <a:solidFill>
                  <a:srgbClr val="837D07"/>
                </a:solidFill>
                <a:latin typeface="Times New Roman" panose="02020603050405020304" pitchFamily="18" charset="0"/>
              </a:rPr>
              <a:t>Đọc</a:t>
            </a:r>
            <a:r>
              <a:rPr lang="en-US" altLang="en-US" sz="4000" dirty="0" smtClean="0">
                <a:solidFill>
                  <a:srgbClr val="837D07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837D07"/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sz="4000" dirty="0" smtClean="0">
                <a:solidFill>
                  <a:srgbClr val="837D07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837D07"/>
                </a:solidFill>
                <a:latin typeface="Times New Roman" panose="02020603050405020304" pitchFamily="18" charset="0"/>
              </a:rPr>
              <a:t>đoạn</a:t>
            </a:r>
            <a:r>
              <a:rPr lang="en-US" altLang="en-US" sz="4000" dirty="0" smtClean="0">
                <a:solidFill>
                  <a:srgbClr val="837D07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837D07"/>
                </a:solidFill>
                <a:latin typeface="Times New Roman" panose="02020603050405020304" pitchFamily="18" charset="0"/>
              </a:rPr>
              <a:t>miêu</a:t>
            </a:r>
            <a:r>
              <a:rPr lang="en-US" altLang="en-US" sz="4000" dirty="0" smtClean="0">
                <a:solidFill>
                  <a:srgbClr val="837D07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837D07"/>
                </a:solidFill>
                <a:latin typeface="Times New Roman" panose="02020603050405020304" pitchFamily="18" charset="0"/>
              </a:rPr>
              <a:t>tả</a:t>
            </a:r>
            <a:r>
              <a:rPr lang="en-US" altLang="en-US" sz="4000" dirty="0" smtClean="0">
                <a:solidFill>
                  <a:srgbClr val="837D07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837D07"/>
                </a:solidFill>
                <a:latin typeface="Times New Roman" panose="02020603050405020304" pitchFamily="18" charset="0"/>
              </a:rPr>
              <a:t>cuộc</a:t>
            </a:r>
            <a:r>
              <a:rPr lang="en-US" altLang="en-US" sz="4000" dirty="0" smtClean="0">
                <a:solidFill>
                  <a:srgbClr val="837D07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837D07"/>
                </a:solidFill>
                <a:latin typeface="Times New Roman" panose="02020603050405020304" pitchFamily="18" charset="0"/>
              </a:rPr>
              <a:t>trò</a:t>
            </a:r>
            <a:r>
              <a:rPr lang="en-US" altLang="en-US" sz="4000" dirty="0" smtClean="0">
                <a:solidFill>
                  <a:srgbClr val="837D07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837D07"/>
                </a:solidFill>
                <a:latin typeface="Times New Roman" panose="02020603050405020304" pitchFamily="18" charset="0"/>
              </a:rPr>
              <a:t>chuyện</a:t>
            </a:r>
            <a:r>
              <a:rPr lang="en-US" altLang="en-US" sz="4000" dirty="0" smtClean="0">
                <a:solidFill>
                  <a:srgbClr val="837D07"/>
                </a:solidFill>
                <a:latin typeface="Times New Roman" panose="02020603050405020304" pitchFamily="18" charset="0"/>
              </a:rPr>
              <a:t> giữa </a:t>
            </a:r>
            <a:r>
              <a:rPr lang="en-US" altLang="en-US" sz="4000" dirty="0" err="1" smtClean="0">
                <a:solidFill>
                  <a:srgbClr val="837D07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4000" dirty="0" smtClean="0">
                <a:solidFill>
                  <a:srgbClr val="837D07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837D07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sz="4000" dirty="0" smtClean="0">
                <a:solidFill>
                  <a:srgbClr val="837D07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837D07"/>
                </a:solidFill>
                <a:latin typeface="Times New Roman" panose="02020603050405020304" pitchFamily="18" charset="0"/>
              </a:rPr>
              <a:t>chú</a:t>
            </a:r>
            <a:r>
              <a:rPr lang="en-US" altLang="en-US" sz="4000" dirty="0" smtClean="0">
                <a:solidFill>
                  <a:srgbClr val="837D07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837D07"/>
                </a:solidFill>
                <a:latin typeface="Times New Roman" panose="02020603050405020304" pitchFamily="18" charset="0"/>
              </a:rPr>
              <a:t>bé</a:t>
            </a:r>
            <a:r>
              <a:rPr lang="en-US" altLang="en-US" sz="4000" dirty="0" smtClean="0">
                <a:solidFill>
                  <a:srgbClr val="837D07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837D07"/>
                </a:solidFill>
                <a:latin typeface="Times New Roman" panose="02020603050405020304" pitchFamily="18" charset="0"/>
              </a:rPr>
              <a:t>Hồng</a:t>
            </a:r>
            <a:r>
              <a:rPr lang="en-US" altLang="en-US" sz="4000" dirty="0" smtClean="0">
                <a:solidFill>
                  <a:srgbClr val="837D07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837D07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4000" dirty="0" smtClean="0">
                <a:solidFill>
                  <a:srgbClr val="837D07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837D07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4000" dirty="0" smtClean="0">
                <a:solidFill>
                  <a:srgbClr val="837D07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837D07"/>
                </a:solidFill>
                <a:latin typeface="Times New Roman" panose="02020603050405020304" pitchFamily="18" charset="0"/>
              </a:rPr>
              <a:t>cô</a:t>
            </a:r>
            <a:r>
              <a:rPr lang="en-US" altLang="en-US" sz="4000" dirty="0" smtClean="0">
                <a:solidFill>
                  <a:srgbClr val="837D07"/>
                </a:solidFill>
                <a:latin typeface="Times New Roman" panose="02020603050405020304" pitchFamily="18" charset="0"/>
              </a:rPr>
              <a:t> (</a:t>
            </a:r>
            <a:r>
              <a:rPr lang="en-US" altLang="en-US" sz="4000" dirty="0" err="1" smtClean="0">
                <a:solidFill>
                  <a:srgbClr val="837D07"/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4000" dirty="0" smtClean="0">
                <a:solidFill>
                  <a:srgbClr val="837D07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837D07"/>
                </a:solidFill>
                <a:latin typeface="Times New Roman" panose="02020603050405020304" pitchFamily="18" charset="0"/>
              </a:rPr>
              <a:t>dẫn</a:t>
            </a:r>
            <a:r>
              <a:rPr lang="en-US" altLang="en-US" sz="4000" dirty="0" smtClean="0">
                <a:solidFill>
                  <a:srgbClr val="837D07"/>
                </a:solidFill>
                <a:latin typeface="Times New Roman" panose="02020603050405020304" pitchFamily="18" charset="0"/>
              </a:rPr>
              <a:t> ở tr. 92 – 93 </a:t>
            </a:r>
            <a:r>
              <a:rPr lang="en-US" altLang="en-US" sz="4000" dirty="0" err="1" smtClean="0">
                <a:solidFill>
                  <a:srgbClr val="837D07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4000" dirty="0" smtClean="0">
                <a:solidFill>
                  <a:srgbClr val="837D07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837D07"/>
                </a:solidFill>
                <a:latin typeface="Times New Roman" panose="02020603050405020304" pitchFamily="18" charset="0"/>
              </a:rPr>
              <a:t>hội</a:t>
            </a:r>
            <a:r>
              <a:rPr lang="en-US" altLang="en-US" sz="4000" dirty="0" smtClean="0">
                <a:solidFill>
                  <a:srgbClr val="837D07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837D07"/>
                </a:solidFill>
                <a:latin typeface="Times New Roman" panose="02020603050405020304" pitchFamily="18" charset="0"/>
              </a:rPr>
              <a:t>thoại</a:t>
            </a:r>
            <a:r>
              <a:rPr lang="en-US" altLang="en-US" sz="4000" dirty="0" smtClean="0">
                <a:solidFill>
                  <a:srgbClr val="837D07"/>
                </a:solidFill>
                <a:latin typeface="Times New Roman" panose="02020603050405020304" pitchFamily="18" charset="0"/>
              </a:rPr>
              <a:t>)</a:t>
            </a:r>
            <a:endParaRPr lang="en-US" altLang="en-US" sz="4000" dirty="0">
              <a:solidFill>
                <a:srgbClr val="837D07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613524"/>
            <a:ext cx="12192000" cy="905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dirty="0">
                <a:solidFill>
                  <a:srgbClr val="DAEDEF">
                    <a:lumMod val="10000"/>
                  </a:srgbClr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sz="4000" dirty="0" err="1" smtClean="0">
                <a:solidFill>
                  <a:srgbClr val="DAEDEF">
                    <a:lumMod val="10000"/>
                  </a:srgbClr>
                </a:solidFill>
                <a:latin typeface="Times New Roman" panose="02020603050405020304" pitchFamily="18" charset="0"/>
              </a:rPr>
              <a:t>Đọc</a:t>
            </a:r>
            <a:r>
              <a:rPr lang="en-US" altLang="en-US" sz="4000" dirty="0" smtClean="0">
                <a:solidFill>
                  <a:srgbClr val="DAEDEF">
                    <a:lumMod val="10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DAEDEF">
                    <a:lumMod val="10000"/>
                  </a:srgbClr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4000" dirty="0" smtClean="0">
                <a:solidFill>
                  <a:srgbClr val="DAEDEF">
                    <a:lumMod val="10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DAEDEF">
                    <a:lumMod val="10000"/>
                  </a:srgbClr>
                </a:solidFill>
                <a:latin typeface="Times New Roman" panose="02020603050405020304" pitchFamily="18" charset="0"/>
              </a:rPr>
              <a:t>xem</a:t>
            </a:r>
            <a:r>
              <a:rPr lang="en-US" altLang="en-US" sz="4000" dirty="0" smtClean="0">
                <a:solidFill>
                  <a:srgbClr val="DAEDEF">
                    <a:lumMod val="10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DAEDEF">
                    <a:lumMod val="10000"/>
                  </a:srgbClr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en-US" sz="4000" dirty="0" smtClean="0">
                <a:solidFill>
                  <a:srgbClr val="DAEDEF">
                    <a:lumMod val="10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DAEDEF">
                    <a:lumMod val="10000"/>
                  </a:srgbClr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4000" dirty="0" smtClean="0">
                <a:solidFill>
                  <a:srgbClr val="DAEDEF">
                    <a:lumMod val="10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DAEDEF">
                    <a:lumMod val="10000"/>
                  </a:srgbClr>
                </a:solidFill>
                <a:latin typeface="Times New Roman" panose="02020603050405020304" pitchFamily="18" charset="0"/>
              </a:rPr>
              <a:t>Hội</a:t>
            </a:r>
            <a:r>
              <a:rPr lang="en-US" altLang="en-US" sz="4000" dirty="0" smtClean="0">
                <a:solidFill>
                  <a:srgbClr val="DAEDEF">
                    <a:lumMod val="10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DAEDEF">
                    <a:lumMod val="10000"/>
                  </a:srgbClr>
                </a:solidFill>
                <a:latin typeface="Times New Roman" panose="02020603050405020304" pitchFamily="18" charset="0"/>
              </a:rPr>
              <a:t>thoại</a:t>
            </a:r>
            <a:r>
              <a:rPr lang="en-US" altLang="en-US" sz="4000" dirty="0" smtClean="0">
                <a:solidFill>
                  <a:srgbClr val="DAEDEF">
                    <a:lumMod val="10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DAEDEF">
                    <a:lumMod val="10000"/>
                  </a:srgbClr>
                </a:solidFill>
                <a:latin typeface="Times New Roman" panose="02020603050405020304" pitchFamily="18" charset="0"/>
              </a:rPr>
              <a:t>đã</a:t>
            </a:r>
            <a:r>
              <a:rPr lang="en-US" altLang="en-US" sz="4000" dirty="0" smtClean="0">
                <a:solidFill>
                  <a:srgbClr val="DAEDEF">
                    <a:lumMod val="10000"/>
                  </a:srgbClr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DAEDEF">
                    <a:lumMod val="10000"/>
                  </a:srgbClr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4000" dirty="0" smtClean="0">
                <a:solidFill>
                  <a:srgbClr val="DAEDEF">
                    <a:lumMod val="10000"/>
                  </a:srgbClr>
                </a:solidFill>
                <a:latin typeface="Times New Roman" panose="02020603050405020304" pitchFamily="18" charset="0"/>
              </a:rPr>
              <a:t>:</a:t>
            </a:r>
            <a:endParaRPr lang="en-US" altLang="en-US" sz="4000" dirty="0">
              <a:solidFill>
                <a:srgbClr val="DAEDEF">
                  <a:lumMod val="10000"/>
                </a:srgbClr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87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3" grpId="0"/>
      <p:bldP spid="3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9" t="5289" r="2499" b="5119"/>
          <a:stretch>
            <a:fillRect/>
          </a:stretch>
        </p:blipFill>
        <p:spPr bwMode="auto">
          <a:xfrm>
            <a:off x="-1" y="20411"/>
            <a:ext cx="12192001" cy="6837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896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09708"/>
            <a:ext cx="1219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4000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40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en-US" sz="4000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US" sz="4000" dirty="0">
                <a:solidFill>
                  <a:srgbClr val="090C8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090C81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4000" dirty="0" smtClean="0">
                <a:solidFill>
                  <a:srgbClr val="090C8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090C81"/>
                </a:solidFill>
                <a:latin typeface="Times New Roman" panose="02020603050405020304" pitchFamily="18" charset="0"/>
              </a:rPr>
              <a:t>cuộc</a:t>
            </a:r>
            <a:r>
              <a:rPr lang="en-US" altLang="en-US" sz="4000" dirty="0" smtClean="0">
                <a:solidFill>
                  <a:srgbClr val="090C8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090C81"/>
                </a:solidFill>
                <a:latin typeface="Times New Roman" panose="02020603050405020304" pitchFamily="18" charset="0"/>
              </a:rPr>
              <a:t>hội</a:t>
            </a:r>
            <a:r>
              <a:rPr lang="en-US" altLang="en-US" sz="4000" dirty="0" smtClean="0">
                <a:solidFill>
                  <a:srgbClr val="090C8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090C81"/>
                </a:solidFill>
                <a:latin typeface="Times New Roman" panose="02020603050405020304" pitchFamily="18" charset="0"/>
              </a:rPr>
              <a:t>thoại</a:t>
            </a:r>
            <a:r>
              <a:rPr lang="en-US" altLang="en-US" sz="4000" dirty="0" smtClean="0">
                <a:solidFill>
                  <a:srgbClr val="090C8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090C81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en-US" sz="4000" dirty="0" smtClean="0">
                <a:solidFill>
                  <a:srgbClr val="090C81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4000" dirty="0" err="1" smtClean="0">
                <a:solidFill>
                  <a:srgbClr val="090C81"/>
                </a:solidFill>
                <a:latin typeface="Times New Roman" panose="02020603050405020304" pitchFamily="18" charset="0"/>
              </a:rPr>
              <a:t>mỗi</a:t>
            </a:r>
            <a:r>
              <a:rPr lang="en-US" altLang="en-US" sz="4000" dirty="0" smtClean="0">
                <a:solidFill>
                  <a:srgbClr val="090C8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090C81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4000" dirty="0" smtClean="0">
                <a:solidFill>
                  <a:srgbClr val="090C8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090C81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sz="4000" dirty="0" smtClean="0">
                <a:solidFill>
                  <a:srgbClr val="090C8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090C81"/>
                </a:solidFill>
                <a:latin typeface="Times New Roman" panose="02020603050405020304" pitchFamily="18" charset="0"/>
              </a:rPr>
              <a:t>nói</a:t>
            </a:r>
            <a:r>
              <a:rPr lang="en-US" altLang="en-US" sz="4000" dirty="0" smtClean="0">
                <a:solidFill>
                  <a:srgbClr val="090C8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090C81"/>
                </a:solidFill>
                <a:latin typeface="Times New Roman" panose="02020603050405020304" pitchFamily="18" charset="0"/>
              </a:rPr>
              <a:t>bao</a:t>
            </a:r>
            <a:r>
              <a:rPr lang="en-US" altLang="en-US" sz="4000" dirty="0" smtClean="0">
                <a:solidFill>
                  <a:srgbClr val="090C8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090C81"/>
                </a:solidFill>
                <a:latin typeface="Times New Roman" panose="02020603050405020304" pitchFamily="18" charset="0"/>
              </a:rPr>
              <a:t>nhiêu</a:t>
            </a:r>
            <a:r>
              <a:rPr lang="en-US" altLang="en-US" sz="4000" dirty="0" smtClean="0">
                <a:solidFill>
                  <a:srgbClr val="090C8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090C81"/>
                </a:solidFill>
                <a:latin typeface="Times New Roman" panose="02020603050405020304" pitchFamily="18" charset="0"/>
              </a:rPr>
              <a:t>lượt</a:t>
            </a:r>
            <a:r>
              <a:rPr lang="en-US" altLang="en-US" sz="4000" dirty="0" smtClean="0">
                <a:solidFill>
                  <a:srgbClr val="090C81"/>
                </a:solidFill>
                <a:latin typeface="Times New Roman" panose="02020603050405020304" pitchFamily="18" charset="0"/>
              </a:rPr>
              <a:t>?</a:t>
            </a:r>
            <a:endParaRPr lang="en-US" altLang="en-US" sz="3600" dirty="0">
              <a:solidFill>
                <a:srgbClr val="090C8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4" name="Picture 2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94" y="2557198"/>
            <a:ext cx="1171627" cy="684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3261" y="3435698"/>
            <a:ext cx="1219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gười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hú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+ 2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vi-V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vi-V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 </a:t>
            </a:r>
            <a:r>
              <a:rPr lang="vi-V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Rectangle 5"/>
          <p:cNvSpPr/>
          <p:nvPr/>
        </p:nvSpPr>
        <p:spPr>
          <a:xfrm>
            <a:off x="2819401" y="3112533"/>
            <a:ext cx="17248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261" y="207102"/>
            <a:ext cx="12178739" cy="707886"/>
          </a:xfrm>
          <a:prstGeom prst="rect">
            <a:avLst/>
          </a:prstGeom>
          <a:gradFill>
            <a:gsLst>
              <a:gs pos="0">
                <a:schemeClr val="accent5">
                  <a:lumMod val="50000"/>
                </a:schemeClr>
              </a:gs>
              <a:gs pos="100000">
                <a:schemeClr val="accent1">
                  <a:lumMod val="75000"/>
                </a:schemeClr>
              </a:gs>
              <a:gs pos="48000">
                <a:schemeClr val="bg2">
                  <a:lumMod val="60000"/>
                  <a:lumOff val="40000"/>
                </a:schemeClr>
              </a:gs>
            </a:gsLst>
            <a:lin ang="5400000" scaled="1"/>
          </a:gradFill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4000" dirty="0">
                <a:solidFill>
                  <a:srgbClr val="FFFF00"/>
                </a:solidFill>
                <a:latin typeface="Times New Roman" panose="02020603050405020304" pitchFamily="18" charset="0"/>
              </a:rPr>
              <a:t>* </a:t>
            </a:r>
            <a:r>
              <a:rPr lang="en-US" altLang="en-US" sz="4000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Bắt</a:t>
            </a:r>
            <a:r>
              <a:rPr lang="en-US" altLang="en-US" sz="4000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đầu</a:t>
            </a:r>
            <a:r>
              <a:rPr lang="en-US" altLang="en-US" sz="4000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en-US" sz="4000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hiểu</a:t>
            </a:r>
            <a:r>
              <a:rPr lang="en-US" altLang="en-US" sz="4000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4000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hỏi</a:t>
            </a:r>
            <a:r>
              <a:rPr lang="en-US" altLang="en-US" sz="4000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4000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ví</a:t>
            </a:r>
            <a:r>
              <a:rPr lang="en-US" altLang="en-US" sz="4000" u="sng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u="sng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dụ</a:t>
            </a:r>
            <a:r>
              <a:rPr lang="en-US" altLang="en-US" sz="4000" dirty="0">
                <a:solidFill>
                  <a:srgbClr val="FFFF00"/>
                </a:solidFill>
                <a:latin typeface="Times New Roman" panose="02020603050405020304" pitchFamily="18" charset="0"/>
              </a:rPr>
              <a:t>:</a:t>
            </a:r>
            <a:endParaRPr lang="en-US" altLang="en-US" sz="4000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77787" y="2513796"/>
            <a:ext cx="18832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4000" b="1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Trả</a:t>
            </a:r>
            <a:r>
              <a:rPr lang="en-US" altLang="en-US" sz="3600" b="1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lời</a:t>
            </a:r>
            <a:r>
              <a:rPr lang="en-US" altLang="en-US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  <a:endParaRPr lang="en-US" altLang="en-US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20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0783"/>
            <a:ext cx="1219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4000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40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2:</a:t>
            </a:r>
            <a:r>
              <a:rPr lang="en-US" altLang="en-US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Bao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nhiêu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lần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lẽ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ra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Hồng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nói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nhưng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Hồng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nói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?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Sự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im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lặng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thể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hiện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thái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độ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Hồng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đối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những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lời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nói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cô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như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thế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?</a:t>
            </a:r>
            <a:endParaRPr lang="en-US" altLang="en-US" sz="4000" dirty="0">
              <a:solidFill>
                <a:srgbClr val="33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903779"/>
            <a:ext cx="1219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cất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lặng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nuốt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thương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defRPr/>
            </a:pP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- 2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vi-VN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 lặng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đã</a:t>
            </a:r>
            <a:r>
              <a:rPr lang="vi-VN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4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ộc </a:t>
            </a:r>
            <a:r>
              <a:rPr lang="vi-VN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lộ </a:t>
            </a:r>
            <a:r>
              <a:rPr lang="vi-VN" sz="4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 độ bất bình </a:t>
            </a:r>
            <a:r>
              <a:rPr lang="vi-VN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 lời nói cay độc của người cô.</a:t>
            </a:r>
            <a:endParaRPr lang="vi-VN" sz="4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504" y="2250177"/>
            <a:ext cx="1092730" cy="535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1711234" y="2136864"/>
            <a:ext cx="23230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4000" b="1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Trả</a:t>
            </a:r>
            <a:r>
              <a:rPr lang="en-US" altLang="en-US" sz="4000" b="1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lời</a:t>
            </a:r>
            <a:r>
              <a:rPr lang="en-US" altLang="en-US" sz="4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4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7566"/>
            <a:ext cx="1219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400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3:</a:t>
            </a:r>
            <a:r>
              <a:rPr lang="en-US" altLang="en-US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Vì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sao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Hồng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cắt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lời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người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cô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khi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bà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nói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những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điều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Hồng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muốn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dirty="0" err="1" smtClean="0">
                <a:solidFill>
                  <a:srgbClr val="333399"/>
                </a:solidFill>
                <a:latin typeface="Times New Roman" panose="02020603050405020304" pitchFamily="18" charset="0"/>
              </a:rPr>
              <a:t>nghe</a:t>
            </a:r>
            <a:r>
              <a:rPr lang="en-US" altLang="en-US" sz="4000" dirty="0" smtClean="0">
                <a:solidFill>
                  <a:srgbClr val="333399"/>
                </a:solidFill>
                <a:latin typeface="Times New Roman" panose="02020603050405020304" pitchFamily="18" charset="0"/>
              </a:rPr>
              <a:t>?</a:t>
            </a:r>
            <a:endParaRPr lang="en-US" altLang="en-US" sz="4000" dirty="0">
              <a:solidFill>
                <a:srgbClr val="33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859295"/>
            <a:ext cx="1219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 Hồng 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không cắt lời của người cô khi bà đang </a:t>
            </a:r>
            <a:r>
              <a:rPr lang="vi-V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vi-V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Hồng xác định được vai xã hội </a:t>
            </a:r>
            <a:r>
              <a:rPr lang="vi-V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 mình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 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giữ lễ phép, lịch sự.</a:t>
            </a:r>
            <a:endParaRPr lang="vi-V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544" y="1920280"/>
            <a:ext cx="1070308" cy="625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2110939" y="1754781"/>
            <a:ext cx="20953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4000" b="1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Trả</a:t>
            </a:r>
            <a:r>
              <a:rPr lang="en-US" altLang="en-US" sz="4000" b="1" i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i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lời</a:t>
            </a:r>
            <a:r>
              <a:rPr lang="en-US" altLang="en-US" sz="4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52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2796210" y="3506906"/>
            <a:ext cx="2161761" cy="58009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endParaRPr lang="en-US" altLang="en-US" sz="3200" b="1" i="1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1" y="2563114"/>
            <a:ext cx="12191999" cy="2123658"/>
          </a:xfrm>
          <a:prstGeom prst="rect">
            <a:avLst/>
          </a:prstGeom>
          <a:gradFill>
            <a:gsLst>
              <a:gs pos="0">
                <a:srgbClr val="79F37C"/>
              </a:gs>
              <a:gs pos="50000">
                <a:schemeClr val="bg1"/>
              </a:gs>
              <a:gs pos="100000">
                <a:srgbClr val="79F37C"/>
              </a:gs>
            </a:gsLst>
            <a:lin ang="5400000" scaled="1"/>
          </a:gra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Clr>
                <a:schemeClr val="accent1"/>
              </a:buClr>
              <a:defRPr/>
            </a:pPr>
            <a:r>
              <a:rPr lang="en-US" altLang="en-US" sz="4400" i="1" dirty="0" smtClean="0">
                <a:solidFill>
                  <a:srgbClr val="17059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4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hội thoại, ai cũng được nói. Mỗi lần </a:t>
            </a:r>
            <a:r>
              <a:rPr lang="vi-VN" altLang="en-US" sz="4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4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altLang="en-US" sz="4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 tham gia hội thoại nói được gọi là một lượt lời</a:t>
            </a:r>
            <a:r>
              <a:rPr lang="vi-VN" altLang="en-US" sz="4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altLang="en-US" sz="4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473864"/>
            <a:ext cx="121919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40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* </a:t>
            </a:r>
            <a:r>
              <a:rPr lang="en-US" altLang="en-US" sz="4000" b="1" u="sng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4000" b="1" u="sng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u="sng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khi</a:t>
            </a:r>
            <a:r>
              <a:rPr lang="en-US" altLang="en-US" sz="4000" b="1" u="sng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u="sng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en-US" sz="4000" b="1" u="sng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u="sng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hiểu</a:t>
            </a:r>
            <a:r>
              <a:rPr lang="en-US" altLang="en-US" sz="4000" b="1" u="sng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u="sng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ví</a:t>
            </a:r>
            <a:r>
              <a:rPr lang="en-US" altLang="en-US" sz="4000" b="1" u="sng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u="sng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dụ</a:t>
            </a:r>
            <a:r>
              <a:rPr lang="en-US" altLang="en-US" sz="4000" b="1" u="sng" dirty="0">
                <a:solidFill>
                  <a:srgbClr val="0070C0"/>
                </a:solidFill>
                <a:latin typeface="Times New Roman" panose="02020603050405020304" pitchFamily="18" charset="0"/>
              </a:rPr>
              <a:t>, ta </a:t>
            </a:r>
            <a:r>
              <a:rPr lang="en-US" altLang="en-US" sz="4000" b="1" u="sng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rút</a:t>
            </a:r>
            <a:r>
              <a:rPr lang="en-US" altLang="en-US" sz="4000" b="1" u="sng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u="sng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ra</a:t>
            </a:r>
            <a:r>
              <a:rPr lang="en-US" altLang="en-US" sz="4000" b="1" u="sng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u="sng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4000" b="1" u="sng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u="sng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nội</a:t>
            </a:r>
            <a:r>
              <a:rPr lang="en-US" altLang="en-US" sz="4000" b="1" u="sng" dirty="0">
                <a:solidFill>
                  <a:srgbClr val="0070C0"/>
                </a:solidFill>
                <a:latin typeface="Times New Roman" panose="02020603050405020304" pitchFamily="18" charset="0"/>
              </a:rPr>
              <a:t> dung </a:t>
            </a:r>
            <a:r>
              <a:rPr lang="en-US" altLang="en-US" sz="4000" b="1" u="sng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4000" b="1" u="sng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u="sng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4000" b="1" u="sng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u="sng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như</a:t>
            </a:r>
            <a:r>
              <a:rPr lang="en-US" altLang="en-US" sz="4000" b="1" u="sng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u="sng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40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58014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2796210" y="3506906"/>
            <a:ext cx="2161761" cy="58009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1" i="1" u="none" strike="noStrike" kern="1200" cap="none" spc="0" normalizeH="0" baseline="0" noProof="0">
              <a:ln>
                <a:noFill/>
              </a:ln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1" y="1673295"/>
            <a:ext cx="12191999" cy="2123658"/>
          </a:xfrm>
          <a:prstGeom prst="rect">
            <a:avLst/>
          </a:prstGeom>
          <a:gradFill>
            <a:gsLst>
              <a:gs pos="0">
                <a:srgbClr val="79F37C"/>
              </a:gs>
              <a:gs pos="50000">
                <a:schemeClr val="bg1"/>
              </a:gs>
              <a:gs pos="100000">
                <a:srgbClr val="79F37C"/>
              </a:gs>
            </a:gsLst>
            <a:lin ang="5400000" scaled="1"/>
          </a:gra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BE0E3"/>
              </a:buClr>
              <a:buSzTx/>
              <a:buFontTx/>
              <a:buNone/>
              <a:tabLst/>
              <a:defRPr/>
            </a:pPr>
            <a:r>
              <a:rPr lang="en-US" altLang="en-US" sz="4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vi-VN" alt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Để </a:t>
            </a:r>
            <a:r>
              <a:rPr kumimoji="0" lang="vi-VN" alt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giữ lịch sự, cần tôn trọng lượt lời của người khác, tránh nói </a:t>
            </a:r>
            <a:r>
              <a:rPr kumimoji="0" lang="vi-VN" alt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tranh</a:t>
            </a:r>
            <a:r>
              <a:rPr kumimoji="0" lang="en-US" alt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4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lượt</a:t>
            </a:r>
            <a:r>
              <a:rPr kumimoji="0" lang="en-US" altLang="en-US" sz="44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4400" b="1" i="1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lời</a:t>
            </a:r>
            <a:r>
              <a:rPr kumimoji="0" lang="vi-VN" alt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vi-VN" alt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cắt lời hoặc chêm vào lời người khác</a:t>
            </a:r>
            <a:r>
              <a:rPr kumimoji="0" lang="vi-VN" alt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vi-VN" altLang="en-US" sz="4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46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2796210" y="3506906"/>
            <a:ext cx="2161761" cy="58009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3200" b="1" i="1" u="none" strike="noStrike" kern="1200" cap="none" spc="0" normalizeH="0" baseline="0" noProof="0">
              <a:ln>
                <a:noFill/>
              </a:ln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1" y="1982450"/>
            <a:ext cx="12191999" cy="1446550"/>
          </a:xfrm>
          <a:prstGeom prst="rect">
            <a:avLst/>
          </a:prstGeom>
          <a:gradFill>
            <a:gsLst>
              <a:gs pos="0">
                <a:srgbClr val="79F37C"/>
              </a:gs>
              <a:gs pos="50000">
                <a:schemeClr val="bg1"/>
              </a:gs>
              <a:gs pos="100000">
                <a:srgbClr val="79F37C"/>
              </a:gs>
            </a:gsLst>
            <a:lin ang="5400000" scaled="1"/>
          </a:gra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BE0E3"/>
              </a:buClr>
              <a:buSzTx/>
              <a:buFontTx/>
              <a:buNone/>
              <a:tabLst/>
              <a:defRPr/>
            </a:pPr>
            <a:r>
              <a:rPr kumimoji="0" lang="en-US" altLang="en-US" sz="4400" b="1" i="1" u="none" strike="noStrike" kern="1200" cap="none" spc="0" normalizeH="0" noProof="0" dirty="0" smtClean="0">
                <a:ln>
                  <a:noFill/>
                </a:ln>
                <a:solidFill>
                  <a:srgbClr val="000000">
                    <a:lumMod val="1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vi-VN" alt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Nhiều </a:t>
            </a:r>
            <a:r>
              <a:rPr kumimoji="0" lang="vi-VN" alt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khi, im lặng</a:t>
            </a:r>
            <a:r>
              <a:rPr kumimoji="0" lang="en-US" alt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4400" b="1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khi</a:t>
            </a:r>
            <a:r>
              <a:rPr kumimoji="0" lang="en-US" alt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vi-VN" altLang="en-US" sz="4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đến lượt lời của mình cũng là một cách biểu thị thái độ. </a:t>
            </a:r>
            <a:endParaRPr kumimoji="0" lang="en-US" altLang="en-US" sz="4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05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434</Words>
  <Application>Microsoft Office PowerPoint</Application>
  <PresentationFormat>Widescreen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Default Design</vt:lpstr>
      <vt:lpstr>1_Default Design</vt:lpstr>
      <vt:lpstr>2_Default Design</vt:lpstr>
      <vt:lpstr>3_Default Design</vt:lpstr>
      <vt:lpstr>4_Default Design</vt:lpstr>
      <vt:lpstr>5_Default Design</vt:lpstr>
      <vt:lpstr>6_Default Design</vt:lpstr>
      <vt:lpstr>Tiếng Việt lớp 8: HỘI THOẠI (Tiếp theo)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Tiếng Việt lớp 8: HỘI THOẠI (Tiếp theo)</dc:title>
  <dc:creator>HP</dc:creator>
  <cp:lastModifiedBy>HP</cp:lastModifiedBy>
  <cp:revision>12</cp:revision>
  <dcterms:created xsi:type="dcterms:W3CDTF">2022-07-16T09:23:48Z</dcterms:created>
  <dcterms:modified xsi:type="dcterms:W3CDTF">2022-07-16T10:55:51Z</dcterms:modified>
</cp:coreProperties>
</file>